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Proxima Nova"/>
      <p:regular r:id="rId46"/>
      <p:bold r:id="rId47"/>
      <p:italic r:id="rId48"/>
      <p:boldItalic r:id="rId49"/>
    </p:embeddedFont>
    <p:embeddedFont>
      <p:font typeface="Lobster"/>
      <p:regular r:id="rId50"/>
    </p:embeddedFont>
    <p:embeddedFont>
      <p:font typeface="Montserrat"/>
      <p:regular r:id="rId51"/>
      <p:bold r:id="rId52"/>
      <p:italic r:id="rId53"/>
      <p:boldItalic r:id="rId54"/>
    </p:embeddedFont>
    <p:embeddedFont>
      <p:font typeface="Press Start 2P"/>
      <p:regular r:id="rId55"/>
    </p:embeddedFont>
    <p:embeddedFont>
      <p:font typeface="Quicksand"/>
      <p:regular r:id="rId56"/>
      <p:bold r:id="rId57"/>
    </p:embeddedFont>
    <p:embeddedFont>
      <p:font typeface="Comfortaa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regular.fntdata"/><Relationship Id="rId41" Type="http://schemas.openxmlformats.org/officeDocument/2006/relationships/slide" Target="slides/slide35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ProximaNova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regular.fntdata"/><Relationship Id="rId50" Type="http://schemas.openxmlformats.org/officeDocument/2006/relationships/font" Target="fonts/Lobster-regular.fntdata"/><Relationship Id="rId53" Type="http://schemas.openxmlformats.org/officeDocument/2006/relationships/font" Target="fonts/Montserrat-italic.fntdata"/><Relationship Id="rId52" Type="http://schemas.openxmlformats.org/officeDocument/2006/relationships/font" Target="fonts/Montserrat-bold.fntdata"/><Relationship Id="rId11" Type="http://schemas.openxmlformats.org/officeDocument/2006/relationships/slide" Target="slides/slide5.xml"/><Relationship Id="rId55" Type="http://schemas.openxmlformats.org/officeDocument/2006/relationships/font" Target="fonts/PressStart2P-regular.fntdata"/><Relationship Id="rId10" Type="http://schemas.openxmlformats.org/officeDocument/2006/relationships/slide" Target="slides/slide4.xml"/><Relationship Id="rId54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57" Type="http://schemas.openxmlformats.org/officeDocument/2006/relationships/font" Target="fonts/Quicksand-bold.fntdata"/><Relationship Id="rId12" Type="http://schemas.openxmlformats.org/officeDocument/2006/relationships/slide" Target="slides/slide6.xml"/><Relationship Id="rId56" Type="http://schemas.openxmlformats.org/officeDocument/2006/relationships/font" Target="fonts/Quicksand-regular.fntdata"/><Relationship Id="rId15" Type="http://schemas.openxmlformats.org/officeDocument/2006/relationships/slide" Target="slides/slide9.xml"/><Relationship Id="rId59" Type="http://schemas.openxmlformats.org/officeDocument/2006/relationships/font" Target="fonts/Comfortaa-bold.fntdata"/><Relationship Id="rId14" Type="http://schemas.openxmlformats.org/officeDocument/2006/relationships/slide" Target="slides/slide8.xml"/><Relationship Id="rId58" Type="http://schemas.openxmlformats.org/officeDocument/2006/relationships/font" Target="fonts/Comfortaa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9835e1333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9835e1333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98382845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98382845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f4625dee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f4625dee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98382845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98382845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98382845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98382845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57c12c570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57c12c570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98382845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98382845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398382845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398382845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398382845b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398382845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398382845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398382845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f4625dee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ef4625dee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39835e133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39835e133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7c12c57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7c12c57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98382845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98382845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98382845b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398382845b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398382845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398382845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d53165cb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d53165cb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f4625dee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f4625dee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d53165cb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d53165cb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d53165cb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d53165cb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7c12c570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7c12c570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98382845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98382845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9835e1333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9835e1333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9835e133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9835e133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f5634a2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ef5634a2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e5e117747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e5e11774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ae5e11774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ae5e11774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9835e1333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9835e1333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152a8aa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e152a8aa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9835e1333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9835e1333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398382845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398382845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98382845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98382845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98382845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98382845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9835e133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9835e133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f4625de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f4625de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hyperlink" Target="https://youtu.be/YgSjnLXM2Ts" TargetMode="External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Relationship Id="rId6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6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hyperlink" Target="https://creativecommons.org/licenses/by-nc-sa/4.0/deed.pt-br" TargetMode="External"/><Relationship Id="rId9" Type="http://schemas.openxmlformats.org/officeDocument/2006/relationships/image" Target="../media/image14.png"/><Relationship Id="rId5" Type="http://schemas.openxmlformats.org/officeDocument/2006/relationships/image" Target="../media/image45.png"/><Relationship Id="rId6" Type="http://schemas.openxmlformats.org/officeDocument/2006/relationships/image" Target="../media/image35.png"/><Relationship Id="rId7" Type="http://schemas.openxmlformats.org/officeDocument/2006/relationships/image" Target="../media/image44.png"/><Relationship Id="rId8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5"/>
          <p:cNvSpPr txBox="1"/>
          <p:nvPr/>
        </p:nvSpPr>
        <p:spPr>
          <a:xfrm>
            <a:off x="4219750" y="3966175"/>
            <a:ext cx="4256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NEPeTI: Aplicando a Computação na Educação Básica do Cerrado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Chamada Pública IFES/SETEC/MEC nº 88/2022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5" name="Google Shape;185;p3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Entendendo os computadores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7286" y="1344924"/>
            <a:ext cx="5192240" cy="292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325" y="2061387"/>
            <a:ext cx="1671086" cy="1671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Entendendo os computadores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5"/>
          <p:cNvSpPr txBox="1"/>
          <p:nvPr/>
        </p:nvSpPr>
        <p:spPr>
          <a:xfrm>
            <a:off x="311700" y="1304875"/>
            <a:ext cx="84402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Raleway"/>
                <a:ea typeface="Raleway"/>
                <a:cs typeface="Raleway"/>
                <a:sym typeface="Raleway"/>
              </a:rPr>
              <a:t>Se você quiser saber mais…</a:t>
            </a:r>
            <a:endParaRPr b="1"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aleway"/>
              <a:buChar char="●"/>
            </a:pPr>
            <a:r>
              <a:rPr b="1" lang="pt-BR" sz="2000">
                <a:latin typeface="Raleway"/>
                <a:ea typeface="Raleway"/>
                <a:cs typeface="Raleway"/>
                <a:sym typeface="Raleway"/>
              </a:rPr>
              <a:t>Vídeo completo</a:t>
            </a:r>
            <a:r>
              <a:rPr lang="pt-BR" sz="2000">
                <a:latin typeface="Raleway"/>
                <a:ea typeface="Raleway"/>
                <a:cs typeface="Raleway"/>
                <a:sym typeface="Raleway"/>
              </a:rPr>
              <a:t> de 18 min sobre as linguagens de programação produzido pelo canal do YouTube Manual do Mundo.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35"/>
          <p:cNvSpPr/>
          <p:nvPr/>
        </p:nvSpPr>
        <p:spPr>
          <a:xfrm>
            <a:off x="941700" y="2868475"/>
            <a:ext cx="5117400" cy="11022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 u="sng">
                <a:solidFill>
                  <a:srgbClr val="0097A7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https://youtu.be/YgSjnLXM2Ts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0800" y="2548088"/>
            <a:ext cx="1742975" cy="17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Entendendo os computadores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6"/>
          <p:cNvSpPr txBox="1"/>
          <p:nvPr/>
        </p:nvSpPr>
        <p:spPr>
          <a:xfrm>
            <a:off x="311700" y="1228675"/>
            <a:ext cx="8571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 sistema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binário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ou de base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também é um sistema muito utilizado (assim como o sistema decimal);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São utilizados os algarismos 0 e 1 e é igualmente um sistema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numeração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 posição;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Toda a eletrônica digital e a Computação é baseada no sistema binário, sendo assim possível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representar números e letras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bem como realizar operações lógicas e aritméticas utilizando circuitos digitais eletrônicos.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8" name="Google Shape;218;p3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Entendendo os computadores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311700" y="1304875"/>
            <a:ext cx="57897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Vamos imaginar como seria…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Basicamente, 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contador binário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segue uma sequência de contagem na qual só são utilizados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dois dígitos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: 0 e 1;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Após o 0 vem o 1, mas após o 1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não existem mais algarismos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é necessário usar um próximo dígito.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900" y="1488850"/>
            <a:ext cx="2514825" cy="251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Entendendo os computadores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38"/>
          <p:cNvSpPr txBox="1"/>
          <p:nvPr/>
        </p:nvSpPr>
        <p:spPr>
          <a:xfrm>
            <a:off x="311700" y="1304875"/>
            <a:ext cx="57897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Cada dígito binário é chamado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bit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assim 10110110 é um número de 8 bits;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Um bloco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8 bits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é um </a:t>
            </a:r>
            <a:r>
              <a:rPr lang="pt-BR" sz="2200" u="sng">
                <a:latin typeface="Proxima Nova"/>
                <a:ea typeface="Proxima Nova"/>
                <a:cs typeface="Proxima Nova"/>
                <a:sym typeface="Proxima Nova"/>
              </a:rPr>
              <a:t>byte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Um bloco de 8 bits, por exemplo, pode ir até um número máximo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11111111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que é o número 255 em decimal.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850" y="1367111"/>
            <a:ext cx="2196225" cy="22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0" name="Google Shape;240;p3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Traduzindo… Binário x Decimal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275" y="1467786"/>
            <a:ext cx="2796125" cy="27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0325" y="19135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2575" y="1532563"/>
            <a:ext cx="2796125" cy="280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Traduzindo… Binário x Decimal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 rotWithShape="1">
          <a:blip r:embed="rId4">
            <a:alphaModFix/>
          </a:blip>
          <a:srcRect b="12808" l="0" r="0" t="0"/>
          <a:stretch/>
        </p:blipFill>
        <p:spPr>
          <a:xfrm>
            <a:off x="1173050" y="1417987"/>
            <a:ext cx="1491925" cy="276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925" y="1962275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0"/>
          <p:cNvSpPr/>
          <p:nvPr/>
        </p:nvSpPr>
        <p:spPr>
          <a:xfrm>
            <a:off x="6207475" y="2012600"/>
            <a:ext cx="1888200" cy="16683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latin typeface="Raleway"/>
                <a:ea typeface="Raleway"/>
                <a:cs typeface="Raleway"/>
                <a:sym typeface="Raleway"/>
              </a:rPr>
              <a:t>TI</a:t>
            </a:r>
            <a:endParaRPr b="1" sz="5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B5B9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/>
        </p:nvSpPr>
        <p:spPr>
          <a:xfrm>
            <a:off x="911150" y="2364900"/>
            <a:ext cx="728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latin typeface="Press Start 2P"/>
                <a:ea typeface="Press Start 2P"/>
                <a:cs typeface="Press Start 2P"/>
                <a:sym typeface="Press Start 2P"/>
              </a:rPr>
              <a:t>BORA PRATICAR!</a:t>
            </a:r>
            <a:endParaRPr sz="6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 b="12808" l="0" r="0" t="0"/>
          <a:stretch/>
        </p:blipFill>
        <p:spPr>
          <a:xfrm>
            <a:off x="4191375" y="345406"/>
            <a:ext cx="728351" cy="13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Atividade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42"/>
          <p:cNvSpPr txBox="1"/>
          <p:nvPr/>
        </p:nvSpPr>
        <p:spPr>
          <a:xfrm>
            <a:off x="459550" y="1218000"/>
            <a:ext cx="598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Vamos aplicar os conhecimentos adquiridos sobre os números binários com uma atividade cujo objetivo é que você escreva seu nome utilizando o sistema binário de representação;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Você terá acesso ao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alfabeto em binário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 deverá preencher as bolinhas com seu primeiro nome e os quadrados com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550" y="1609400"/>
            <a:ext cx="2211825" cy="22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3"/>
          <p:cNvSpPr txBox="1"/>
          <p:nvPr/>
        </p:nvSpPr>
        <p:spPr>
          <a:xfrm>
            <a:off x="2350050" y="1946375"/>
            <a:ext cx="43011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E existem mais </a:t>
            </a:r>
            <a:r>
              <a:rPr b="1" lang="pt-BR" sz="2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sistemas</a:t>
            </a:r>
            <a:r>
              <a:rPr lang="pt-BR" sz="2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de numeração na </a:t>
            </a:r>
            <a:r>
              <a:rPr b="1" lang="pt-BR" sz="2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Computação</a:t>
            </a:r>
            <a:r>
              <a:rPr lang="pt-BR" sz="2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?</a:t>
            </a:r>
            <a:endParaRPr sz="2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/>
          <p:nvPr/>
        </p:nvSpPr>
        <p:spPr>
          <a:xfrm>
            <a:off x="-23550" y="3695775"/>
            <a:ext cx="9167400" cy="144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06" name="Google Shape;106;p26"/>
          <p:cNvPicPr preferRelativeResize="0"/>
          <p:nvPr/>
        </p:nvPicPr>
        <p:blipFill rotWithShape="1">
          <a:blip r:embed="rId3">
            <a:alphaModFix/>
          </a:blip>
          <a:srcRect b="38331" l="0" r="0" t="36954"/>
          <a:stretch/>
        </p:blipFill>
        <p:spPr>
          <a:xfrm>
            <a:off x="2544340" y="3921325"/>
            <a:ext cx="4031627" cy="9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6"/>
          <p:cNvPicPr preferRelativeResize="0"/>
          <p:nvPr/>
        </p:nvPicPr>
        <p:blipFill rotWithShape="1">
          <a:blip r:embed="rId4">
            <a:alphaModFix/>
          </a:blip>
          <a:srcRect b="19414" l="0" r="0" t="27756"/>
          <a:stretch/>
        </p:blipFill>
        <p:spPr>
          <a:xfrm>
            <a:off x="1208974" y="333650"/>
            <a:ext cx="6702350" cy="29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9" name="Google Shape;289;p4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Sistema hexadecimal e as cores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44"/>
          <p:cNvSpPr txBox="1"/>
          <p:nvPr/>
        </p:nvSpPr>
        <p:spPr>
          <a:xfrm>
            <a:off x="311700" y="1304875"/>
            <a:ext cx="44802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 se falarmos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hexadecimal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É um sistema de numeração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posicional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que representa os números em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base 16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Cores exibidas em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monitores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telas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são definidas a partir do código hexadecimal.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3550" y="1457300"/>
            <a:ext cx="3676800" cy="20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/>
          <p:nvPr/>
        </p:nvSpPr>
        <p:spPr>
          <a:xfrm>
            <a:off x="5153550" y="3686850"/>
            <a:ext cx="3676800" cy="49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No hexadecimal, as cores são definidas por números e letras, que vão de </a:t>
            </a:r>
            <a:r>
              <a:rPr b="1" lang="pt-BR" sz="1200"/>
              <a:t>0 até 9</a:t>
            </a:r>
            <a:r>
              <a:rPr lang="pt-BR" sz="1200"/>
              <a:t> e de </a:t>
            </a:r>
            <a:r>
              <a:rPr b="1" lang="pt-BR" sz="1200"/>
              <a:t>A até F</a:t>
            </a:r>
            <a:r>
              <a:rPr lang="pt-BR" sz="1200"/>
              <a:t>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Sistema hexadecimal e as cores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3" name="Google Shape;30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476" y="1301650"/>
            <a:ext cx="2384073" cy="223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5325" y="1225450"/>
            <a:ext cx="2472900" cy="24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5"/>
          <p:cNvSpPr/>
          <p:nvPr/>
        </p:nvSpPr>
        <p:spPr>
          <a:xfrm>
            <a:off x="1278425" y="3847900"/>
            <a:ext cx="1953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omfortaa"/>
                <a:ea typeface="Comfortaa"/>
                <a:cs typeface="Comfortaa"/>
                <a:sym typeface="Comfortaa"/>
              </a:rPr>
              <a:t>Preto</a:t>
            </a:r>
            <a:br>
              <a:rPr lang="pt-BR" sz="1300"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pt-BR" sz="1300">
                <a:latin typeface="Comfortaa"/>
                <a:ea typeface="Comfortaa"/>
                <a:cs typeface="Comfortaa"/>
                <a:sym typeface="Comfortaa"/>
              </a:rPr>
              <a:t>#000000</a:t>
            </a:r>
            <a:endParaRPr b="1" sz="13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6" name="Google Shape;306;p45"/>
          <p:cNvSpPr/>
          <p:nvPr/>
        </p:nvSpPr>
        <p:spPr>
          <a:xfrm>
            <a:off x="6177675" y="3847900"/>
            <a:ext cx="20040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latin typeface="Comfortaa"/>
                <a:ea typeface="Comfortaa"/>
                <a:cs typeface="Comfortaa"/>
                <a:sym typeface="Comfortaa"/>
              </a:rPr>
              <a:t>Branco</a:t>
            </a:r>
            <a:br>
              <a:rPr lang="pt-BR" sz="1300"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pt-BR" sz="1300">
                <a:latin typeface="Comfortaa"/>
                <a:ea typeface="Comfortaa"/>
                <a:cs typeface="Comfortaa"/>
                <a:sym typeface="Comfortaa"/>
              </a:rPr>
              <a:t>#FFFFFF</a:t>
            </a:r>
            <a:endParaRPr b="1" sz="13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9150" y="1769125"/>
            <a:ext cx="1385550" cy="138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5" name="Google Shape;315;p4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Como as máquinas interpretam cores?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46"/>
          <p:cNvSpPr txBox="1"/>
          <p:nvPr/>
        </p:nvSpPr>
        <p:spPr>
          <a:xfrm>
            <a:off x="311700" y="1152475"/>
            <a:ext cx="8453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Por meio do uso de sensores e algoritmos que capturam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luz refletida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 convertem em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dados digitais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Após isso, estes dados são processados usando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sistemas de representação de cores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como o RGB (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Green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8" name="Google Shape;3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2679" y="2774325"/>
            <a:ext cx="5513150" cy="18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6" name="Google Shape;326;p4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Como as máquinas interpretam cores?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47"/>
          <p:cNvSpPr txBox="1"/>
          <p:nvPr/>
        </p:nvSpPr>
        <p:spPr>
          <a:xfrm>
            <a:off x="311700" y="1152475"/>
            <a:ext cx="84216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RGB (</a:t>
            </a:r>
            <a:r>
              <a:rPr b="1" i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Green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i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Blue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Cada cor é representada por uma combinação de valores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numéricos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indicando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intensidade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para as cores vermelha (R), verde (G) e azul (B)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 A escala típica varia de 0 a 255, onde 0 representa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ausência total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da cor e 255 representa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intensidade máxima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9" name="Google Shape;3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425" y="3305125"/>
            <a:ext cx="1177875" cy="11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7" name="Google Shape;337;p4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Como as máquinas interpretam cores?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48"/>
          <p:cNvSpPr txBox="1"/>
          <p:nvPr/>
        </p:nvSpPr>
        <p:spPr>
          <a:xfrm>
            <a:off x="311700" y="1228675"/>
            <a:ext cx="84216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Exemplos de representação de cores em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RGB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(255, 0, 0) representa </a:t>
            </a:r>
            <a:r>
              <a:rPr lang="pt-BR" sz="2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vermelho puro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(0, 255, 0) representa </a:t>
            </a:r>
            <a:r>
              <a:rPr lang="pt-BR" sz="22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verde puro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(0, 0, 255) representa </a:t>
            </a:r>
            <a:r>
              <a:rPr lang="pt-BR" sz="2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azul puro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(255, 255, 255) representa branco, quando todas as cores estão em sua intensidade máxima;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(0, 0, 0) representa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preto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quando todas as cores estão em sua intensidade mínima.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850" y="1089450"/>
            <a:ext cx="1976450" cy="16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8" name="Google Shape;348;p4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Como as máquinas interpretam cores?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311700" y="1152475"/>
            <a:ext cx="84216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 modelo </a:t>
            </a:r>
            <a:r>
              <a:rPr lang="pt-BR" sz="2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pt-BR" sz="2200">
                <a:solidFill>
                  <a:srgbClr val="00FF00"/>
                </a:solidFill>
                <a:latin typeface="Proxima Nova"/>
                <a:ea typeface="Proxima Nova"/>
                <a:cs typeface="Proxima Nova"/>
                <a:sym typeface="Proxima Nova"/>
              </a:rPr>
              <a:t>G</a:t>
            </a:r>
            <a:r>
              <a:rPr lang="pt-BR" sz="2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é utilizado em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dispositivos eletrônicos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como monitores de computador, câmeras digitais e televisores;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Por exemplo, imagine que você está tirando uma foto… Cada ponto na imagem é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analisado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pela máquina, e ela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registra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quanto de luz vermelha, verde e azul está presente nesse ponto,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atribuindo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cada cor um número;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Esses números são então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processados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por computadores para criar e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exibir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imagem colorida que vemos.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8" name="Google Shape;358;p5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Como as máquinas interpretam cores?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000" y="208883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900" y="20888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35800" y="20976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0"/>
          <p:cNvSpPr/>
          <p:nvPr/>
        </p:nvSpPr>
        <p:spPr>
          <a:xfrm>
            <a:off x="428625" y="1790200"/>
            <a:ext cx="8454300" cy="121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0"/>
          <p:cNvSpPr txBox="1"/>
          <p:nvPr/>
        </p:nvSpPr>
        <p:spPr>
          <a:xfrm>
            <a:off x="3683925" y="1574100"/>
            <a:ext cx="1725600" cy="38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Hexadecimal</a:t>
            </a:r>
            <a:endParaRPr sz="18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2" name="Google Shape;372;p5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Computação está em tudo!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51"/>
          <p:cNvSpPr txBox="1"/>
          <p:nvPr/>
        </p:nvSpPr>
        <p:spPr>
          <a:xfrm>
            <a:off x="311700" y="1152475"/>
            <a:ext cx="83151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 tempo todo estamos em meio aos “famosos” algoritmos…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Depois que uma pessoa aprende a fazer algoritmos, ela começa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ver o mundo de forma diferente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qualquer coisa forma automaticamente um algoritmo em sua mente;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5" name="Google Shape;375;p51"/>
          <p:cNvPicPr preferRelativeResize="0"/>
          <p:nvPr/>
        </p:nvPicPr>
        <p:blipFill rotWithShape="1">
          <a:blip r:embed="rId4">
            <a:alphaModFix/>
          </a:blip>
          <a:srcRect b="6629" l="0" r="3250" t="0"/>
          <a:stretch/>
        </p:blipFill>
        <p:spPr>
          <a:xfrm>
            <a:off x="7202611" y="2774150"/>
            <a:ext cx="1477764" cy="14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1"/>
          <p:cNvSpPr txBox="1"/>
          <p:nvPr/>
        </p:nvSpPr>
        <p:spPr>
          <a:xfrm>
            <a:off x="311700" y="2641388"/>
            <a:ext cx="67500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Por exemplo, você precisa chegar a algum local e existem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dois caminhos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que pode pegar, com algoritmos você pode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analisar 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qual caminho é o mais fácil ou rápido para chegar ao seu destino.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4" name="Google Shape;384;p5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Computação está em tudo!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52"/>
          <p:cNvSpPr txBox="1"/>
          <p:nvPr/>
        </p:nvSpPr>
        <p:spPr>
          <a:xfrm>
            <a:off x="311700" y="1152475"/>
            <a:ext cx="8667300" cy="16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Quer outro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exemplo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? Imagens digitais são formadas por números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(olá binários)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que podem ser interpretados pelo computador com a ajuda de algumas funções, cálculos e códigos.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888" y="2519138"/>
            <a:ext cx="206692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2"/>
          <p:cNvSpPr/>
          <p:nvPr/>
        </p:nvSpPr>
        <p:spPr>
          <a:xfrm>
            <a:off x="3978925" y="3160300"/>
            <a:ext cx="1044900" cy="572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2EC2"/>
          </a:solidFill>
          <a:ln cap="flat" cmpd="sng" w="9525">
            <a:solidFill>
              <a:srgbClr val="BF2E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475" y="2519150"/>
            <a:ext cx="2123152" cy="19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7" name="Google Shape;397;p5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Computação está em tudo!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53"/>
          <p:cNvPicPr preferRelativeResize="0"/>
          <p:nvPr/>
        </p:nvPicPr>
        <p:blipFill rotWithShape="1">
          <a:blip r:embed="rId4">
            <a:alphaModFix/>
          </a:blip>
          <a:srcRect b="0" l="-1270" r="1269" t="0"/>
          <a:stretch/>
        </p:blipFill>
        <p:spPr>
          <a:xfrm>
            <a:off x="3287525" y="1353300"/>
            <a:ext cx="5331848" cy="300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/>
          <p:nvPr/>
        </p:nvSpPr>
        <p:spPr>
          <a:xfrm>
            <a:off x="510750" y="1417075"/>
            <a:ext cx="2382600" cy="68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Quicksand"/>
                <a:ea typeface="Quicksand"/>
                <a:cs typeface="Quicksand"/>
                <a:sym typeface="Quicksand"/>
              </a:rPr>
              <a:t>Trabalhamos então com os pixels!</a:t>
            </a:r>
            <a:endParaRPr b="1" sz="16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01" name="Google Shape;401;p53"/>
          <p:cNvSpPr/>
          <p:nvPr/>
        </p:nvSpPr>
        <p:spPr>
          <a:xfrm>
            <a:off x="510750" y="2338250"/>
            <a:ext cx="2318100" cy="1687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U</a:t>
            </a: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m pixel é o </a:t>
            </a:r>
            <a:r>
              <a:rPr b="1" lang="pt-BR">
                <a:latin typeface="Comfortaa"/>
                <a:ea typeface="Comfortaa"/>
                <a:cs typeface="Comfortaa"/>
                <a:sym typeface="Comfortaa"/>
              </a:rPr>
              <a:t>menor ponto </a:t>
            </a: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que forma uma imagem digital, sendo que um conjunto de pixels com várias cores formam a </a:t>
            </a:r>
            <a:r>
              <a:rPr b="1" lang="pt-BR">
                <a:latin typeface="Comfortaa"/>
                <a:ea typeface="Comfortaa"/>
                <a:cs typeface="Comfortaa"/>
                <a:sym typeface="Comfortaa"/>
              </a:rPr>
              <a:t>imagem inteira</a:t>
            </a: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3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9" name="Google Shape;409;p5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Números e imagens?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54"/>
          <p:cNvSpPr txBox="1"/>
          <p:nvPr/>
        </p:nvSpPr>
        <p:spPr>
          <a:xfrm>
            <a:off x="311700" y="1321500"/>
            <a:ext cx="4991700" cy="25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BF2EC2"/>
                </a:solidFill>
                <a:latin typeface="Proxima Nova"/>
                <a:ea typeface="Proxima Nova"/>
                <a:cs typeface="Proxima Nova"/>
                <a:sym typeface="Proxima Nova"/>
              </a:rPr>
              <a:t>Já pensou na relação entre números e a formação de imagens?</a:t>
            </a:r>
            <a:endParaRPr b="1" sz="2300">
              <a:solidFill>
                <a:srgbClr val="BF2EC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Pense em uma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tela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como uma malha quadriculada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Os números servem como coorde- nadas, indicando cada quadrado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(pixel)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da imagem.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2" name="Google Shape;412;p54"/>
          <p:cNvPicPr preferRelativeResize="0"/>
          <p:nvPr/>
        </p:nvPicPr>
        <p:blipFill rotWithShape="1">
          <a:blip r:embed="rId4">
            <a:alphaModFix/>
          </a:blip>
          <a:srcRect b="0" l="14748" r="0" t="0"/>
          <a:stretch/>
        </p:blipFill>
        <p:spPr>
          <a:xfrm>
            <a:off x="5580350" y="1157725"/>
            <a:ext cx="3297176" cy="32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0" name="Google Shape;420;p5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Números e imagens?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311700" y="1321500"/>
            <a:ext cx="5538600" cy="25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BF2EC2"/>
                </a:solidFill>
                <a:latin typeface="Proxima Nova"/>
                <a:ea typeface="Proxima Nova"/>
                <a:cs typeface="Proxima Nova"/>
                <a:sym typeface="Proxima Nova"/>
              </a:rPr>
              <a:t>E como funciona?</a:t>
            </a:r>
            <a:endParaRPr b="1" sz="2300">
              <a:solidFill>
                <a:srgbClr val="BF2EC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 imagem ao lado, apresenta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malha quadriculada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preenchida com branco e preto, seguidas de combinações de números ao lado;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Na 1ª linha, inicia-se com 1 pixel branco, seguido de 3 pretos e 1 branco.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23" name="Google Shape;423;p55"/>
          <p:cNvPicPr preferRelativeResize="0"/>
          <p:nvPr/>
        </p:nvPicPr>
        <p:blipFill rotWithShape="1">
          <a:blip r:embed="rId4">
            <a:alphaModFix/>
          </a:blip>
          <a:srcRect b="0" l="22504" r="0" t="0"/>
          <a:stretch/>
        </p:blipFill>
        <p:spPr>
          <a:xfrm>
            <a:off x="6030800" y="1181175"/>
            <a:ext cx="2997099" cy="32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B5B9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/>
          <p:nvPr/>
        </p:nvSpPr>
        <p:spPr>
          <a:xfrm>
            <a:off x="911150" y="2364900"/>
            <a:ext cx="728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latin typeface="Press Start 2P"/>
                <a:ea typeface="Press Start 2P"/>
                <a:cs typeface="Press Start 2P"/>
                <a:sym typeface="Press Start 2P"/>
              </a:rPr>
              <a:t>BORA PRATICAR!</a:t>
            </a:r>
            <a:endParaRPr sz="6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429" name="Google Shape;429;p56"/>
          <p:cNvPicPr preferRelativeResize="0"/>
          <p:nvPr/>
        </p:nvPicPr>
        <p:blipFill rotWithShape="1">
          <a:blip r:embed="rId3">
            <a:alphaModFix/>
          </a:blip>
          <a:srcRect b="12808" l="0" r="0" t="0"/>
          <a:stretch/>
        </p:blipFill>
        <p:spPr>
          <a:xfrm>
            <a:off x="4191375" y="345406"/>
            <a:ext cx="728351" cy="13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7" name="Google Shape;437;p5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Atividade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57"/>
          <p:cNvSpPr txBox="1"/>
          <p:nvPr/>
        </p:nvSpPr>
        <p:spPr>
          <a:xfrm>
            <a:off x="459550" y="1218000"/>
            <a:ext cx="598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Visando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demonstrar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a relação entre os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números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 a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formação de imagens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 símbolos, esta atividade tem como objetivo a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criação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de figuras a partir de uma sequência de números;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Você terá acesso a uma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sequência de números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que vão indicar quantos espaços deixar, quantos pintar e assim por diante.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0" name="Google Shape;4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7550" y="3320248"/>
            <a:ext cx="2170502" cy="9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8751" y="1002062"/>
            <a:ext cx="1708976" cy="22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/>
          <p:nvPr/>
        </p:nvSpPr>
        <p:spPr>
          <a:xfrm>
            <a:off x="6115113" y="1132250"/>
            <a:ext cx="2528700" cy="1151400"/>
          </a:xfrm>
          <a:prstGeom prst="rect">
            <a:avLst/>
          </a:prstGeom>
          <a:solidFill>
            <a:srgbClr val="0CB5B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Proxima Nova"/>
                <a:ea typeface="Proxima Nova"/>
                <a:cs typeface="Proxima Nova"/>
                <a:sym typeface="Proxima Nova"/>
              </a:rPr>
              <a:t>Dúvidas e perguntas?!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7" name="Google Shape;447;p58"/>
          <p:cNvSpPr txBox="1"/>
          <p:nvPr/>
        </p:nvSpPr>
        <p:spPr>
          <a:xfrm>
            <a:off x="6095175" y="2641320"/>
            <a:ext cx="2721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roxima Nova"/>
                <a:ea typeface="Proxima Nova"/>
                <a:cs typeface="Proxima Nova"/>
                <a:sym typeface="Proxima Nova"/>
              </a:rPr>
              <a:t> @nepeti.ce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8" name="Google Shape;4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5507575" cy="53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8"/>
          <p:cNvPicPr preferRelativeResize="0"/>
          <p:nvPr/>
        </p:nvPicPr>
        <p:blipFill rotWithShape="1">
          <a:blip r:embed="rId4">
            <a:alphaModFix/>
          </a:blip>
          <a:srcRect b="0" l="21807" r="30537" t="0"/>
          <a:stretch/>
        </p:blipFill>
        <p:spPr>
          <a:xfrm>
            <a:off x="6915388" y="89600"/>
            <a:ext cx="928176" cy="9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8"/>
          <p:cNvPicPr preferRelativeResize="0"/>
          <p:nvPr/>
        </p:nvPicPr>
        <p:blipFill rotWithShape="1">
          <a:blip r:embed="rId5">
            <a:alphaModFix/>
          </a:blip>
          <a:srcRect b="21700" l="0" r="0" t="30162"/>
          <a:stretch/>
        </p:blipFill>
        <p:spPr>
          <a:xfrm>
            <a:off x="6029038" y="3926050"/>
            <a:ext cx="2853276" cy="1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375" y="3259350"/>
            <a:ext cx="319750" cy="3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58"/>
          <p:cNvSpPr txBox="1"/>
          <p:nvPr/>
        </p:nvSpPr>
        <p:spPr>
          <a:xfrm>
            <a:off x="6038925" y="3207488"/>
            <a:ext cx="28533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roxima Nova"/>
                <a:ea typeface="Proxima Nova"/>
                <a:cs typeface="Proxima Nova"/>
                <a:sym typeface="Proxima Nova"/>
              </a:rPr>
              <a:t>informatica.ifgoiano.edu.br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3" name="Google Shape;453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2000" y="2742150"/>
            <a:ext cx="319750" cy="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/>
          <p:nvPr/>
        </p:nvSpPr>
        <p:spPr>
          <a:xfrm>
            <a:off x="1024000" y="358975"/>
            <a:ext cx="44442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1" name="Google Shape;461;p5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9"/>
          <p:cNvSpPr txBox="1"/>
          <p:nvPr/>
        </p:nvSpPr>
        <p:spPr>
          <a:xfrm>
            <a:off x="1259400" y="358975"/>
            <a:ext cx="413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Licenciado</a:t>
            </a:r>
            <a:endParaRPr b="1"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59"/>
          <p:cNvSpPr txBox="1"/>
          <p:nvPr/>
        </p:nvSpPr>
        <p:spPr>
          <a:xfrm>
            <a:off x="402850" y="1264525"/>
            <a:ext cx="83295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Este documento está licenciado sob uma licença Creative Commons CC BY-NC-SA 4.0.</a:t>
            </a:r>
            <a:endParaRPr b="1"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Texto da licença: </a:t>
            </a:r>
            <a:r>
              <a:rPr lang="pt-BR" sz="1500" u="sng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https://creativecommons.org/licenses/by-nc-sa/4.0/deed.pt-br</a:t>
            </a:r>
            <a:b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Esta licença permite que outros remixem, adaptem e criem a partir do seu trabalho para fins não comerciais, desde que atribuam a você o devido crédito e que licenciem as novas criações sob termos idênticos.</a:t>
            </a:r>
            <a:endParaRPr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4" name="Google Shape;46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75" y="2680725"/>
            <a:ext cx="419450" cy="46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75" y="3300981"/>
            <a:ext cx="419450" cy="45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75" y="3856910"/>
            <a:ext cx="419450" cy="44124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9"/>
          <p:cNvSpPr txBox="1"/>
          <p:nvPr/>
        </p:nvSpPr>
        <p:spPr>
          <a:xfrm>
            <a:off x="957150" y="258050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Atribuição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deve dar o crédito apropriado, prover um link para a licença e indicar se mudanças foram feitas.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8" name="Google Shape;468;p59"/>
          <p:cNvSpPr txBox="1"/>
          <p:nvPr/>
        </p:nvSpPr>
        <p:spPr>
          <a:xfrm>
            <a:off x="957150" y="3300975"/>
            <a:ext cx="6457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NãoComercial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não pode usar o material para fins comerciais.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9" name="Google Shape;469;p59"/>
          <p:cNvSpPr txBox="1"/>
          <p:nvPr/>
        </p:nvSpPr>
        <p:spPr>
          <a:xfrm>
            <a:off x="957150" y="375595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CompartilhaIgual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— Se você remixar, transformar, ou criar a partir do material, tem de distribuir as suas contribuições sob a mesma licença que o original.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70" name="Google Shape;470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8527" y="357113"/>
            <a:ext cx="1730925" cy="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5775" y="2571750"/>
            <a:ext cx="825774" cy="17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0" name="Google Shape;120;p2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Conceitos Básicos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311700" y="1152475"/>
            <a:ext cx="8560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b="1" lang="pt-BR" sz="2200">
                <a:solidFill>
                  <a:srgbClr val="BF2EC2"/>
                </a:solidFill>
                <a:latin typeface="Proxima Nova"/>
                <a:ea typeface="Proxima Nova"/>
                <a:cs typeface="Proxima Nova"/>
                <a:sym typeface="Proxima Nova"/>
              </a:rPr>
              <a:t>Hardware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é considerado toda a parte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física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do computador, ou seja, tudo aquilo que conseguimos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pegar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ou apalpar pode ser classificado como hardware;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b="1" lang="pt-BR" sz="2200">
                <a:solidFill>
                  <a:srgbClr val="BF2EC2"/>
                </a:solidFill>
                <a:latin typeface="Proxima Nova"/>
                <a:ea typeface="Proxima Nova"/>
                <a:cs typeface="Proxima Nova"/>
                <a:sym typeface="Proxima Nova"/>
              </a:rPr>
              <a:t>Software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é o conjunto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programas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responsáveis pela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lógica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do computador;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Raleway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Se hardware é a parte física, podemos dizer que software é a parte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“abstrata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”, aquilo que não se consegue pegar.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Conceitos Básicos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100" y="1262851"/>
            <a:ext cx="6105876" cy="32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0" name="Google Shape;140;p3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Entendendo os computadores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00" y="1170125"/>
            <a:ext cx="3253426" cy="325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350" y="2179996"/>
            <a:ext cx="940950" cy="9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0"/>
          <p:cNvSpPr txBox="1"/>
          <p:nvPr/>
        </p:nvSpPr>
        <p:spPr>
          <a:xfrm>
            <a:off x="4309300" y="1682025"/>
            <a:ext cx="3897000" cy="1893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Por que celular tem memória de 16, 32, 64, 128 GB?</a:t>
            </a:r>
            <a:endParaRPr sz="3700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4525" y="3243275"/>
            <a:ext cx="1014426" cy="10144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3" name="Google Shape;153;p3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Entendendo os computadores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311700" y="1152475"/>
            <a:ext cx="8560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Você já se questionou do motivo que leva a memória do celular ou a de um pen drive, por exemplo, vir com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 números “incomuns”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do nosso </a:t>
            </a:r>
            <a:r>
              <a:rPr lang="pt-BR" sz="2200" u="sng">
                <a:latin typeface="Proxima Nova"/>
                <a:ea typeface="Proxima Nova"/>
                <a:cs typeface="Proxima Nova"/>
                <a:sym typeface="Proxima Nova"/>
              </a:rPr>
              <a:t>sistema de contagem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Se você nunca reparou nisso, basta pegar algum aparelho eletrônico e observar as suas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nformações técnicas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Lá, você vai se deparar com um número que segue uma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“sequência”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como 8, 16, 32, 64, 128, 256 e por aí em diante.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" name="Google Shape;1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300" y="3925500"/>
            <a:ext cx="1204201" cy="6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Entendendo os computadores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311700" y="1152475"/>
            <a:ext cx="8560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Um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número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é um objeto matemático utilizado para contar, ordenar ou medir;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 </a:t>
            </a:r>
            <a:r>
              <a:rPr b="1" lang="pt-BR" sz="2200" u="sng">
                <a:latin typeface="Proxima Nova"/>
                <a:ea typeface="Proxima Nova"/>
                <a:cs typeface="Proxima Nova"/>
                <a:sym typeface="Proxima Nova"/>
              </a:rPr>
              <a:t>sistema decimal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é o mais utilizado para representar números, onde é utilizada a base 10 e algarismos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0 a 9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 sistema decimal é classificado como um sistema de numeração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posição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 o valor de cada algarismo depende da sua posição relativa.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Entendendo os computadores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3"/>
          <p:cNvSpPr txBox="1"/>
          <p:nvPr/>
        </p:nvSpPr>
        <p:spPr>
          <a:xfrm>
            <a:off x="311700" y="1228675"/>
            <a:ext cx="8571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Você já deve ter ouvido falar que todos os computadores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“pensam”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diferente, isto é, apenas em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… </a:t>
            </a:r>
            <a:r>
              <a:rPr b="1" lang="pt-BR" sz="2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E é verdade!</a:t>
            </a:r>
            <a:endParaRPr b="1" sz="22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Todas as informações e tudo o que o computador está fazendo neste exato momento está sendo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processado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em dados compostos apenas de 0 e 1;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Basicamente, é a língua que ele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compreende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Isso é o que chamamos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Sistema Binário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7" name="Google Shape;1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350" y="2975050"/>
            <a:ext cx="1411250" cy="14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